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7" r:id="rId4"/>
    <p:sldId id="259" r:id="rId5"/>
    <p:sldId id="260" r:id="rId6"/>
    <p:sldId id="261" r:id="rId7"/>
    <p:sldId id="263" r:id="rId8"/>
    <p:sldId id="264" r:id="rId9"/>
    <p:sldId id="265" r:id="rId10"/>
    <p:sldId id="270" r:id="rId11"/>
    <p:sldId id="267" r:id="rId12"/>
    <p:sldId id="271" r:id="rId13"/>
    <p:sldId id="269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45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03C46-D441-4F12-8D16-C857ADD58632}" type="datetimeFigureOut">
              <a:rPr lang="ru-RU" smtClean="0"/>
              <a:t>17.05.2017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44A47-EE91-479A-8E76-3AC9A4B160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5661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03C46-D441-4F12-8D16-C857ADD58632}" type="datetimeFigureOut">
              <a:rPr lang="ru-RU" smtClean="0"/>
              <a:t>17.05.2017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44A47-EE91-479A-8E76-3AC9A4B160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1318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03C46-D441-4F12-8D16-C857ADD58632}" type="datetimeFigureOut">
              <a:rPr lang="ru-RU" smtClean="0"/>
              <a:t>17.05.2017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44A47-EE91-479A-8E76-3AC9A4B160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6459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03C46-D441-4F12-8D16-C857ADD58632}" type="datetimeFigureOut">
              <a:rPr lang="ru-RU" smtClean="0"/>
              <a:t>17.05.2017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44A47-EE91-479A-8E76-3AC9A4B160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1495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03C46-D441-4F12-8D16-C857ADD58632}" type="datetimeFigureOut">
              <a:rPr lang="ru-RU" smtClean="0"/>
              <a:t>17.05.2017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44A47-EE91-479A-8E76-3AC9A4B160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1896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03C46-D441-4F12-8D16-C857ADD58632}" type="datetimeFigureOut">
              <a:rPr lang="ru-RU" smtClean="0"/>
              <a:t>17.05.2017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44A47-EE91-479A-8E76-3AC9A4B160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8825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03C46-D441-4F12-8D16-C857ADD58632}" type="datetimeFigureOut">
              <a:rPr lang="ru-RU" smtClean="0"/>
              <a:t>17.05.2017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44A47-EE91-479A-8E76-3AC9A4B160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0338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03C46-D441-4F12-8D16-C857ADD58632}" type="datetimeFigureOut">
              <a:rPr lang="ru-RU" smtClean="0"/>
              <a:t>17.05.2017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44A47-EE91-479A-8E76-3AC9A4B160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398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03C46-D441-4F12-8D16-C857ADD58632}" type="datetimeFigureOut">
              <a:rPr lang="ru-RU" smtClean="0"/>
              <a:t>17.05.2017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44A47-EE91-479A-8E76-3AC9A4B160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7043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03C46-D441-4F12-8D16-C857ADD58632}" type="datetimeFigureOut">
              <a:rPr lang="ru-RU" smtClean="0"/>
              <a:t>17.05.2017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44A47-EE91-479A-8E76-3AC9A4B160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8424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03C46-D441-4F12-8D16-C857ADD58632}" type="datetimeFigureOut">
              <a:rPr lang="ru-RU" smtClean="0"/>
              <a:t>17.05.2017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44A47-EE91-479A-8E76-3AC9A4B160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292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03C46-D441-4F12-8D16-C857ADD58632}" type="datetimeFigureOut">
              <a:rPr lang="ru-RU" smtClean="0"/>
              <a:t>17.05.2017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B44A47-EE91-479A-8E76-3AC9A4B160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182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9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microsoft.com/office/2007/relationships/hdphoto" Target="../media/hdphoto1.wdp"/><Relationship Id="rId7" Type="http://schemas.openxmlformats.org/officeDocument/2006/relationships/image" Target="../media/image41.png"/><Relationship Id="rId12" Type="http://schemas.microsoft.com/office/2007/relationships/hdphoto" Target="../media/hdphoto1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43.png"/><Relationship Id="rId5" Type="http://schemas.openxmlformats.org/officeDocument/2006/relationships/image" Target="../media/image39.png"/><Relationship Id="rId10" Type="http://schemas.microsoft.com/office/2007/relationships/hdphoto" Target="../media/hdphoto11.wdp"/><Relationship Id="rId4" Type="http://schemas.openxmlformats.org/officeDocument/2006/relationships/image" Target="../media/image38.jpeg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1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5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6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microsoft.com/office/2007/relationships/hdphoto" Target="../media/hdphoto1.wdp"/><Relationship Id="rId7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10" Type="http://schemas.microsoft.com/office/2007/relationships/hdphoto" Target="../media/hdphoto8.wdp"/><Relationship Id="rId4" Type="http://schemas.openxmlformats.org/officeDocument/2006/relationships/image" Target="../media/image30.jpe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36" y="-15987"/>
            <a:ext cx="9173135" cy="687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7351"/>
            <a:ext cx="1080120" cy="1346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36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127351"/>
            <a:ext cx="1368152" cy="1440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оле 12"/>
          <p:cNvSpPr txBox="1"/>
          <p:nvPr/>
        </p:nvSpPr>
        <p:spPr>
          <a:xfrm>
            <a:off x="1200892" y="449374"/>
            <a:ext cx="6689725" cy="640080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nstantia"/>
                <a:ea typeface="Calibri"/>
                <a:cs typeface="Times New Roman"/>
              </a:rPr>
              <a:t>Новоуральский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nstantia"/>
                <a:ea typeface="Calibri"/>
                <a:cs typeface="Times New Roman"/>
              </a:rPr>
              <a:t> городской округ</a:t>
            </a: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nstantia"/>
                <a:ea typeface="Calibri"/>
                <a:cs typeface="Times New Roman"/>
              </a:rPr>
              <a:t>Муниципальное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nstantia"/>
                <a:ea typeface="Calibri"/>
                <a:cs typeface="Times New Roman"/>
              </a:rPr>
              <a:t>автономное общеобразовательное учреждение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nstantia"/>
                <a:ea typeface="Calibri"/>
                <a:cs typeface="Times New Roman"/>
              </a:rPr>
              <a:t>«Лицей № 56»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66066" y="1595968"/>
            <a:ext cx="717042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Constantia" pitchFamily="18" charset="0"/>
              </a:rPr>
              <a:t>Виртуальный экскурсионный маршрут</a:t>
            </a:r>
          </a:p>
          <a:p>
            <a:pPr algn="ctr"/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</a:rPr>
              <a:t>«Новоуральск для детей»</a:t>
            </a: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02" y="2924944"/>
            <a:ext cx="3641204" cy="2524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3835" y="5733256"/>
            <a:ext cx="894719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Constantia" pitchFamily="18" charset="0"/>
              </a:rPr>
              <a:t>Авторы: </a:t>
            </a:r>
          </a:p>
          <a:p>
            <a:pPr algn="ctr"/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Constantia" pitchFamily="18" charset="0"/>
              </a:rPr>
              <a:t>Пятков Дмитрий, Караваева Елизавета, Колесникова Наталья, </a:t>
            </a:r>
            <a:r>
              <a:rPr lang="ru-RU" sz="1600" b="1" dirty="0" err="1" smtClean="0">
                <a:solidFill>
                  <a:schemeClr val="accent4">
                    <a:lumMod val="50000"/>
                  </a:schemeClr>
                </a:solidFill>
                <a:latin typeface="Constantia" pitchFamily="18" charset="0"/>
              </a:rPr>
              <a:t>Шелуханова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Constantia" pitchFamily="18" charset="0"/>
              </a:rPr>
              <a:t> Екатерина</a:t>
            </a:r>
            <a:endParaRPr lang="ru-RU" sz="1600" b="1" dirty="0">
              <a:solidFill>
                <a:schemeClr val="accent4">
                  <a:lumMod val="50000"/>
                </a:schemeClr>
              </a:solidFill>
              <a:latin typeface="Constantia" pitchFamily="18" charset="0"/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924944"/>
            <a:ext cx="3492388" cy="2589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594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36" y="0"/>
            <a:ext cx="9173135" cy="687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Лента лицом вниз 6"/>
          <p:cNvSpPr/>
          <p:nvPr/>
        </p:nvSpPr>
        <p:spPr>
          <a:xfrm>
            <a:off x="323527" y="188638"/>
            <a:ext cx="8424937" cy="1800202"/>
          </a:xfrm>
          <a:prstGeom prst="ribbon">
            <a:avLst>
              <a:gd name="adj1" fmla="val 12631"/>
              <a:gd name="adj2" fmla="val 5810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400" b="1" dirty="0">
                <a:solidFill>
                  <a:srgbClr val="C0504D">
                    <a:lumMod val="75000"/>
                  </a:srgbClr>
                </a:solidFill>
                <a:latin typeface="Constantia" pitchFamily="18" charset="0"/>
              </a:rPr>
              <a:t>Очарованье старых фильмов,</a:t>
            </a:r>
          </a:p>
          <a:p>
            <a:pPr lvl="0" algn="ctr"/>
            <a:r>
              <a:rPr lang="ru-RU" sz="2400" b="1" dirty="0">
                <a:solidFill>
                  <a:srgbClr val="C0504D">
                    <a:lumMod val="75000"/>
                  </a:srgbClr>
                </a:solidFill>
                <a:latin typeface="Constantia" pitchFamily="18" charset="0"/>
              </a:rPr>
              <a:t>Что были сняты так давно.</a:t>
            </a:r>
          </a:p>
          <a:p>
            <a:pPr lvl="0" algn="ctr"/>
            <a:r>
              <a:rPr lang="ru-RU" sz="2400" b="1" dirty="0">
                <a:solidFill>
                  <a:srgbClr val="C0504D">
                    <a:lumMod val="75000"/>
                  </a:srgbClr>
                </a:solidFill>
                <a:latin typeface="Constantia" pitchFamily="18" charset="0"/>
              </a:rPr>
              <a:t>В них века прошлого мотивы</a:t>
            </a:r>
          </a:p>
          <a:p>
            <a:pPr lvl="0" algn="ctr"/>
            <a:r>
              <a:rPr lang="ru-RU" sz="2400" b="1" dirty="0">
                <a:solidFill>
                  <a:srgbClr val="C0504D">
                    <a:lumMod val="75000"/>
                  </a:srgbClr>
                </a:solidFill>
                <a:latin typeface="Constantia" pitchFamily="18" charset="0"/>
              </a:rPr>
              <a:t>Звучат по-прежнему </a:t>
            </a:r>
            <a:r>
              <a:rPr lang="ru-RU" sz="2400" b="1" dirty="0" smtClean="0">
                <a:solidFill>
                  <a:srgbClr val="C0504D">
                    <a:lumMod val="75000"/>
                  </a:srgbClr>
                </a:solidFill>
                <a:latin typeface="Constantia" pitchFamily="18" charset="0"/>
              </a:rPr>
              <a:t>свежо!</a:t>
            </a:r>
            <a:endParaRPr lang="ru-RU" sz="2400" b="1" dirty="0">
              <a:solidFill>
                <a:srgbClr val="C0504D">
                  <a:lumMod val="75000"/>
                </a:srgbClr>
              </a:solidFill>
              <a:latin typeface="Constantia" pitchFamily="18" charset="0"/>
            </a:endParaRPr>
          </a:p>
        </p:txBody>
      </p:sp>
      <p:pic>
        <p:nvPicPr>
          <p:cNvPr id="11266" name="Picture 2" descr="I:\новоуральск для детей\кинотеатр родин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04354"/>
            <a:ext cx="3300017" cy="2342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208" y="2522472"/>
            <a:ext cx="4569077" cy="3426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25" b="100000" l="2827" r="982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604853"/>
            <a:ext cx="2695575" cy="21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699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36" y="0"/>
            <a:ext cx="9173135" cy="687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Лента лицом вниз 6"/>
          <p:cNvSpPr/>
          <p:nvPr/>
        </p:nvSpPr>
        <p:spPr>
          <a:xfrm>
            <a:off x="323527" y="188638"/>
            <a:ext cx="8424937" cy="1800202"/>
          </a:xfrm>
          <a:prstGeom prst="ribbon">
            <a:avLst>
              <a:gd name="adj1" fmla="val 12631"/>
              <a:gd name="adj2" fmla="val 581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400" b="1" dirty="0">
                <a:solidFill>
                  <a:srgbClr val="C0504D">
                    <a:lumMod val="75000"/>
                  </a:srgbClr>
                </a:solidFill>
                <a:latin typeface="Constantia" pitchFamily="18" charset="0"/>
              </a:rPr>
              <a:t>Для здоровья важен спорт,</a:t>
            </a:r>
          </a:p>
          <a:p>
            <a:pPr lvl="0" algn="ctr"/>
            <a:r>
              <a:rPr lang="ru-RU" sz="2400" b="1" dirty="0">
                <a:solidFill>
                  <a:srgbClr val="C0504D">
                    <a:lumMod val="75000"/>
                  </a:srgbClr>
                </a:solidFill>
                <a:latin typeface="Constantia" pitchFamily="18" charset="0"/>
              </a:rPr>
              <a:t>Чтоб болезням дать отпор.</a:t>
            </a:r>
          </a:p>
          <a:p>
            <a:pPr lvl="0" algn="ctr"/>
            <a:r>
              <a:rPr lang="ru-RU" sz="2400" b="1" dirty="0">
                <a:solidFill>
                  <a:srgbClr val="C0504D">
                    <a:lumMod val="75000"/>
                  </a:srgbClr>
                </a:solidFill>
                <a:latin typeface="Constantia" pitchFamily="18" charset="0"/>
              </a:rPr>
              <a:t>Нужно спортом заниматься,</a:t>
            </a:r>
          </a:p>
          <a:p>
            <a:pPr lvl="0" algn="ctr"/>
            <a:r>
              <a:rPr lang="ru-RU" sz="2400" b="1" dirty="0">
                <a:solidFill>
                  <a:srgbClr val="C0504D">
                    <a:lumMod val="75000"/>
                  </a:srgbClr>
                </a:solidFill>
                <a:latin typeface="Constantia" pitchFamily="18" charset="0"/>
              </a:rPr>
              <a:t>И здоровым оставаться!</a:t>
            </a:r>
          </a:p>
        </p:txBody>
      </p:sp>
      <p:pic>
        <p:nvPicPr>
          <p:cNvPr id="10242" name="Picture 2" descr="I:\новоуральск для детей\кедр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2204864"/>
            <a:ext cx="3024337" cy="2164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496" y="2204865"/>
            <a:ext cx="3104489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368976"/>
            <a:ext cx="4284155" cy="2271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9" b="97286" l="1747" r="973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054533"/>
            <a:ext cx="1440160" cy="2201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54" b="99308" l="0" r="985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11" y="4651545"/>
            <a:ext cx="1759969" cy="1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615" l="2985" r="899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4615427"/>
            <a:ext cx="1152128" cy="1916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458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36" y="0"/>
            <a:ext cx="9173135" cy="687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Лента лицом вниз 6"/>
          <p:cNvSpPr/>
          <p:nvPr/>
        </p:nvSpPr>
        <p:spPr>
          <a:xfrm>
            <a:off x="323527" y="188638"/>
            <a:ext cx="8424937" cy="1944218"/>
          </a:xfrm>
          <a:prstGeom prst="ribbon">
            <a:avLst>
              <a:gd name="adj1" fmla="val 12631"/>
              <a:gd name="adj2" fmla="val 56156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400" b="1" dirty="0">
                <a:solidFill>
                  <a:srgbClr val="C0504D">
                    <a:lumMod val="75000"/>
                  </a:srgbClr>
                </a:solidFill>
                <a:latin typeface="Constantia" pitchFamily="18" charset="0"/>
              </a:rPr>
              <a:t>Книга – учитель, книга - наставник.</a:t>
            </a:r>
          </a:p>
          <a:p>
            <a:pPr lvl="0" algn="ctr"/>
            <a:r>
              <a:rPr lang="ru-RU" sz="2400" b="1" dirty="0">
                <a:solidFill>
                  <a:srgbClr val="C0504D">
                    <a:lumMod val="75000"/>
                  </a:srgbClr>
                </a:solidFill>
                <a:latin typeface="Constantia" pitchFamily="18" charset="0"/>
              </a:rPr>
              <a:t>Книга – близкий товарищ и </a:t>
            </a:r>
            <a:r>
              <a:rPr lang="ru-RU" sz="2400" b="1" dirty="0" smtClean="0">
                <a:solidFill>
                  <a:srgbClr val="C0504D">
                    <a:lumMod val="75000"/>
                  </a:srgbClr>
                </a:solidFill>
                <a:latin typeface="Constantia" pitchFamily="18" charset="0"/>
              </a:rPr>
              <a:t>друг!</a:t>
            </a:r>
            <a:endParaRPr lang="ru-RU" sz="2400" b="1" dirty="0">
              <a:solidFill>
                <a:srgbClr val="C0504D">
                  <a:lumMod val="75000"/>
                </a:srgbClr>
              </a:solidFill>
              <a:latin typeface="Constantia" pitchFamily="18" charset="0"/>
            </a:endParaRPr>
          </a:p>
        </p:txBody>
      </p:sp>
      <p:pic>
        <p:nvPicPr>
          <p:cNvPr id="9218" name="Picture 2" descr="I:\новоуральск для детей\детская библиотек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29888"/>
            <a:ext cx="3552395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251" y="3960549"/>
            <a:ext cx="3654114" cy="2528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662" l="1375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046" y="2339038"/>
            <a:ext cx="2631418" cy="1947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3842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36" y="0"/>
            <a:ext cx="9173135" cy="687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13015" y="404664"/>
            <a:ext cx="74888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b="1" dirty="0">
                <a:solidFill>
                  <a:srgbClr val="C0504D">
                    <a:lumMod val="75000"/>
                  </a:srgbClr>
                </a:solidFill>
                <a:latin typeface="Constantia" pitchFamily="18" charset="0"/>
              </a:rPr>
              <a:t>«Новоуральск для детей»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4"/>
          <a:stretch/>
        </p:blipFill>
        <p:spPr bwMode="auto">
          <a:xfrm>
            <a:off x="467545" y="1276255"/>
            <a:ext cx="3558546" cy="2440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33056"/>
            <a:ext cx="3558548" cy="2554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76255"/>
            <a:ext cx="3810000" cy="2440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8" t="19175" r="28078" b="21876"/>
          <a:stretch/>
        </p:blipFill>
        <p:spPr bwMode="auto">
          <a:xfrm>
            <a:off x="4716016" y="4063251"/>
            <a:ext cx="3810000" cy="2424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663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36" y="-15987"/>
            <a:ext cx="9173135" cy="687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43191"/>
            <a:ext cx="3069289" cy="243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77156" y="188640"/>
            <a:ext cx="784887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b="1" dirty="0">
                <a:solidFill>
                  <a:srgbClr val="C0504D">
                    <a:lumMod val="75000"/>
                  </a:srgbClr>
                </a:solidFill>
                <a:latin typeface="Constantia" pitchFamily="18" charset="0"/>
              </a:rPr>
              <a:t>«Новоуральск для детей»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143191"/>
            <a:ext cx="3433564" cy="243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64" y="3933056"/>
            <a:ext cx="3146648" cy="2411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986045"/>
            <a:ext cx="3433564" cy="233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476" y="2364607"/>
            <a:ext cx="3052457" cy="2279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097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36" y="-15987"/>
            <a:ext cx="9173135" cy="687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275856" y="1506680"/>
            <a:ext cx="573869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660033"/>
                </a:solidFill>
                <a:latin typeface="Constantia" pitchFamily="18" charset="0"/>
              </a:rPr>
              <a:t>    </a:t>
            </a:r>
            <a:r>
              <a:rPr lang="ru-RU" sz="2000" b="1" dirty="0" smtClean="0">
                <a:solidFill>
                  <a:srgbClr val="660033"/>
                </a:solidFill>
                <a:latin typeface="Constantia" pitchFamily="18" charset="0"/>
              </a:rPr>
              <a:t>Смотрят с карточек  помятых,</a:t>
            </a:r>
          </a:p>
          <a:p>
            <a:pPr algn="ctr"/>
            <a:r>
              <a:rPr lang="ru-RU" sz="2000" b="1" dirty="0" smtClean="0">
                <a:solidFill>
                  <a:srgbClr val="660033"/>
                </a:solidFill>
                <a:latin typeface="Constantia" pitchFamily="18" charset="0"/>
              </a:rPr>
              <a:t>     Что хранятся в толстых книжках,</a:t>
            </a:r>
          </a:p>
          <a:p>
            <a:pPr algn="ctr"/>
            <a:r>
              <a:rPr lang="ru-RU" sz="2000" b="1" dirty="0" smtClean="0">
                <a:solidFill>
                  <a:srgbClr val="660033"/>
                </a:solidFill>
                <a:latin typeface="Constantia" pitchFamily="18" charset="0"/>
              </a:rPr>
              <a:t>   Чуть наивные девчонки,</a:t>
            </a:r>
          </a:p>
          <a:p>
            <a:pPr algn="ctr"/>
            <a:r>
              <a:rPr lang="ru-RU" sz="2000" b="1" dirty="0" smtClean="0">
                <a:solidFill>
                  <a:srgbClr val="660033"/>
                </a:solidFill>
                <a:latin typeface="Constantia" pitchFamily="18" charset="0"/>
              </a:rPr>
              <a:t>       Беспокойные мальчишки...</a:t>
            </a:r>
          </a:p>
          <a:p>
            <a:pPr algn="ctr"/>
            <a:endParaRPr lang="ru-RU" sz="2000" b="1" dirty="0" smtClean="0">
              <a:solidFill>
                <a:srgbClr val="660033"/>
              </a:solidFill>
              <a:latin typeface="Constantia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660033"/>
                </a:solidFill>
                <a:latin typeface="Constantia" pitchFamily="18" charset="0"/>
              </a:rPr>
              <a:t>        Были мы детьми когда-то,</a:t>
            </a:r>
          </a:p>
          <a:p>
            <a:pPr algn="ctr"/>
            <a:r>
              <a:rPr lang="ru-RU" sz="2000" b="1" dirty="0" smtClean="0">
                <a:solidFill>
                  <a:srgbClr val="660033"/>
                </a:solidFill>
                <a:latin typeface="Constantia" pitchFamily="18" charset="0"/>
              </a:rPr>
              <a:t>        Торопили сами время,</a:t>
            </a:r>
          </a:p>
          <a:p>
            <a:pPr algn="ctr"/>
            <a:r>
              <a:rPr lang="ru-RU" sz="2000" b="1" dirty="0" smtClean="0">
                <a:solidFill>
                  <a:srgbClr val="660033"/>
                </a:solidFill>
                <a:latin typeface="Constantia" pitchFamily="18" charset="0"/>
              </a:rPr>
              <a:t>        С нежным запахом черёмух</a:t>
            </a:r>
          </a:p>
          <a:p>
            <a:pPr algn="ctr"/>
            <a:r>
              <a:rPr lang="ru-RU" sz="2000" b="1" dirty="0" smtClean="0">
                <a:solidFill>
                  <a:srgbClr val="660033"/>
                </a:solidFill>
                <a:latin typeface="Constantia" pitchFamily="18" charset="0"/>
              </a:rPr>
              <a:t>         Кувыркались прямо в лето.</a:t>
            </a:r>
          </a:p>
          <a:p>
            <a:pPr algn="ctr"/>
            <a:endParaRPr lang="ru-RU" sz="2000" b="1" dirty="0" smtClean="0">
              <a:solidFill>
                <a:srgbClr val="660033"/>
              </a:solidFill>
              <a:latin typeface="Constantia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660033"/>
                </a:solidFill>
                <a:latin typeface="Constantia" pitchFamily="18" charset="0"/>
              </a:rPr>
              <a:t>           Словно сахар растворялись</a:t>
            </a:r>
          </a:p>
          <a:p>
            <a:pPr algn="ctr"/>
            <a:r>
              <a:rPr lang="ru-RU" sz="2000" b="1" dirty="0" smtClean="0">
                <a:solidFill>
                  <a:srgbClr val="660033"/>
                </a:solidFill>
                <a:latin typeface="Constantia" pitchFamily="18" charset="0"/>
              </a:rPr>
              <a:t>           В сказках, мультиках и книжках</a:t>
            </a:r>
          </a:p>
          <a:p>
            <a:pPr algn="ctr"/>
            <a:r>
              <a:rPr lang="ru-RU" sz="2000" b="1" dirty="0" smtClean="0">
                <a:solidFill>
                  <a:srgbClr val="660033"/>
                </a:solidFill>
                <a:latin typeface="Constantia" pitchFamily="18" charset="0"/>
              </a:rPr>
              <a:t>         Аккуратные девчонки</a:t>
            </a:r>
          </a:p>
          <a:p>
            <a:pPr algn="ctr"/>
            <a:r>
              <a:rPr lang="ru-RU" sz="2000" b="1" dirty="0" smtClean="0">
                <a:solidFill>
                  <a:srgbClr val="660033"/>
                </a:solidFill>
                <a:latin typeface="Constantia" pitchFamily="18" charset="0"/>
              </a:rPr>
              <a:t>         И весёлые мальчишки</a:t>
            </a:r>
            <a:endParaRPr lang="ru-RU" sz="2000" b="1" dirty="0">
              <a:solidFill>
                <a:srgbClr val="660033"/>
              </a:solidFill>
              <a:latin typeface="Constantia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84136"/>
            <a:ext cx="3697408" cy="2773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536" y="186211"/>
            <a:ext cx="80648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b="1" dirty="0">
                <a:solidFill>
                  <a:srgbClr val="C0504D">
                    <a:lumMod val="75000"/>
                  </a:srgbClr>
                </a:solidFill>
                <a:latin typeface="Constantia" pitchFamily="18" charset="0"/>
              </a:rPr>
              <a:t>«Новоуральск для детей»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32292" y="983645"/>
            <a:ext cx="58809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400" b="1" i="1" dirty="0" smtClean="0">
                <a:solidFill>
                  <a:srgbClr val="002060"/>
                </a:solidFill>
                <a:latin typeface="Constantia" pitchFamily="18" charset="0"/>
              </a:rPr>
              <a:t>«Это было недавно, это было давно»</a:t>
            </a:r>
            <a:endParaRPr lang="ru-RU" sz="2400" b="1" i="1" dirty="0">
              <a:solidFill>
                <a:srgbClr val="002060"/>
              </a:solidFill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6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36" y="-15987"/>
            <a:ext cx="9173135" cy="687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09"/>
          <a:stretch/>
        </p:blipFill>
        <p:spPr bwMode="auto">
          <a:xfrm>
            <a:off x="195883" y="3212976"/>
            <a:ext cx="4392488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8" b="100000" l="298" r="970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82808"/>
            <a:ext cx="2342466" cy="2342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I:\новоуральск для детей\двор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651" y="188640"/>
            <a:ext cx="4985903" cy="3335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931" y="3861048"/>
            <a:ext cx="3826623" cy="25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175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36" y="-15987"/>
            <a:ext cx="9173135" cy="687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Лента лицом вниз 4"/>
          <p:cNvSpPr/>
          <p:nvPr/>
        </p:nvSpPr>
        <p:spPr>
          <a:xfrm>
            <a:off x="395537" y="188157"/>
            <a:ext cx="8283238" cy="1566640"/>
          </a:xfrm>
          <a:prstGeom prst="ribbon">
            <a:avLst>
              <a:gd name="adj1" fmla="val 9698"/>
              <a:gd name="adj2" fmla="val 53625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400" b="1" dirty="0">
                <a:solidFill>
                  <a:srgbClr val="C0504D">
                    <a:lumMod val="75000"/>
                  </a:srgbClr>
                </a:solidFill>
                <a:latin typeface="Constantia" pitchFamily="18" charset="0"/>
              </a:rPr>
              <a:t>Любимый мой дворик ты очень мне дорог</a:t>
            </a:r>
          </a:p>
          <a:p>
            <a:pPr lvl="0" algn="ctr"/>
            <a:r>
              <a:rPr lang="ru-RU" sz="2400" b="1" dirty="0">
                <a:solidFill>
                  <a:srgbClr val="C0504D">
                    <a:lumMod val="75000"/>
                  </a:srgbClr>
                </a:solidFill>
                <a:latin typeface="Constantia" pitchFamily="18" charset="0"/>
              </a:rPr>
              <a:t>Я по тебе буду </a:t>
            </a:r>
            <a:r>
              <a:rPr lang="ru-RU" sz="2400" b="1" dirty="0" smtClean="0">
                <a:solidFill>
                  <a:srgbClr val="C0504D">
                    <a:lumMod val="75000"/>
                  </a:srgbClr>
                </a:solidFill>
                <a:latin typeface="Constantia" pitchFamily="18" charset="0"/>
              </a:rPr>
              <a:t>скучать!</a:t>
            </a:r>
            <a:endParaRPr lang="ru-RU" sz="2400" b="1" dirty="0">
              <a:solidFill>
                <a:srgbClr val="C0504D">
                  <a:lumMod val="75000"/>
                </a:srgbClr>
              </a:solidFill>
              <a:latin typeface="Constantia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766" y="4353488"/>
            <a:ext cx="3888431" cy="2314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885237"/>
            <a:ext cx="3024336" cy="2338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92"/>
          <a:stretch/>
        </p:blipFill>
        <p:spPr bwMode="auto">
          <a:xfrm>
            <a:off x="5575700" y="1912532"/>
            <a:ext cx="3103075" cy="2320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4348476"/>
            <a:ext cx="4061532" cy="2315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712" y="2020976"/>
            <a:ext cx="1595438" cy="2066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07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240"/>
            <a:ext cx="9173135" cy="687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86856"/>
            <a:ext cx="3672408" cy="2878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I:\новоуральск для детей\стадион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7"/>
          <a:stretch/>
        </p:blipFill>
        <p:spPr bwMode="auto">
          <a:xfrm>
            <a:off x="5076055" y="2192638"/>
            <a:ext cx="3821959" cy="2873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Лента лицом вниз 6"/>
          <p:cNvSpPr/>
          <p:nvPr/>
        </p:nvSpPr>
        <p:spPr>
          <a:xfrm>
            <a:off x="539552" y="188638"/>
            <a:ext cx="8064896" cy="1728193"/>
          </a:xfrm>
          <a:prstGeom prst="ribbon">
            <a:avLst>
              <a:gd name="adj1" fmla="val 10349"/>
              <a:gd name="adj2" fmla="val 59815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400" b="1" dirty="0">
                <a:solidFill>
                  <a:srgbClr val="C0504D">
                    <a:lumMod val="75000"/>
                  </a:srgbClr>
                </a:solidFill>
                <a:latin typeface="Constantia" pitchFamily="18" charset="0"/>
              </a:rPr>
              <a:t>На улице любой</a:t>
            </a:r>
          </a:p>
          <a:p>
            <a:pPr lvl="0" algn="ctr"/>
            <a:r>
              <a:rPr lang="ru-RU" sz="2400" b="1" dirty="0">
                <a:solidFill>
                  <a:srgbClr val="C0504D">
                    <a:lumMod val="75000"/>
                  </a:srgbClr>
                </a:solidFill>
                <a:latin typeface="Constantia" pitchFamily="18" charset="0"/>
              </a:rPr>
              <a:t>И в холод и в жару</a:t>
            </a:r>
          </a:p>
          <a:p>
            <a:pPr lvl="0" algn="ctr"/>
            <a:r>
              <a:rPr lang="ru-RU" sz="2400" b="1" dirty="0">
                <a:solidFill>
                  <a:srgbClr val="C0504D">
                    <a:lumMod val="75000"/>
                  </a:srgbClr>
                </a:solidFill>
                <a:latin typeface="Constantia" pitchFamily="18" charset="0"/>
              </a:rPr>
              <a:t>Играли мы в футбол -</a:t>
            </a:r>
          </a:p>
          <a:p>
            <a:pPr lvl="0" algn="ctr"/>
            <a:r>
              <a:rPr lang="ru-RU" sz="2400" b="1" dirty="0">
                <a:solidFill>
                  <a:srgbClr val="C0504D">
                    <a:lumMod val="75000"/>
                  </a:srgbClr>
                </a:solidFill>
                <a:latin typeface="Constantia" pitchFamily="18" charset="0"/>
              </a:rPr>
              <a:t>Любимую </a:t>
            </a:r>
            <a:r>
              <a:rPr lang="ru-RU" sz="2400" b="1" dirty="0" smtClean="0">
                <a:solidFill>
                  <a:srgbClr val="C0504D">
                    <a:lumMod val="75000"/>
                  </a:srgbClr>
                </a:solidFill>
                <a:latin typeface="Constantia" pitchFamily="18" charset="0"/>
              </a:rPr>
              <a:t>игру!</a:t>
            </a:r>
            <a:endParaRPr lang="ru-RU" sz="2400" b="1" dirty="0">
              <a:solidFill>
                <a:srgbClr val="C0504D">
                  <a:lumMod val="75000"/>
                </a:srgbClr>
              </a:solidFill>
              <a:latin typeface="Constantia" pitchFamily="18" charset="0"/>
            </a:endParaRP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77604" l="2509" r="967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4860"/>
          <a:stretch/>
        </p:blipFill>
        <p:spPr bwMode="auto">
          <a:xfrm>
            <a:off x="3588732" y="4653136"/>
            <a:ext cx="1937395" cy="2003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304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36" y="-15987"/>
            <a:ext cx="9173135" cy="687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Лента лицом вниз 6"/>
          <p:cNvSpPr/>
          <p:nvPr/>
        </p:nvSpPr>
        <p:spPr>
          <a:xfrm>
            <a:off x="107505" y="188638"/>
            <a:ext cx="8640960" cy="1728193"/>
          </a:xfrm>
          <a:prstGeom prst="ribbon">
            <a:avLst>
              <a:gd name="adj1" fmla="val 12718"/>
              <a:gd name="adj2" fmla="val 55686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400" b="1" dirty="0">
                <a:solidFill>
                  <a:srgbClr val="C0504D">
                    <a:lumMod val="75000"/>
                  </a:srgbClr>
                </a:solidFill>
                <a:latin typeface="Constantia" pitchFamily="18" charset="0"/>
              </a:rPr>
              <a:t>Парк, надев, кафтан </a:t>
            </a:r>
            <a:r>
              <a:rPr lang="ru-RU" sz="2400" b="1" dirty="0" smtClean="0">
                <a:solidFill>
                  <a:srgbClr val="C0504D">
                    <a:lumMod val="75000"/>
                  </a:srgbClr>
                </a:solidFill>
                <a:latin typeface="Constantia" pitchFamily="18" charset="0"/>
              </a:rPr>
              <a:t>зелёный</a:t>
            </a:r>
          </a:p>
          <a:p>
            <a:pPr lvl="0" algn="ctr"/>
            <a:r>
              <a:rPr lang="ru-RU" sz="2400" b="1" dirty="0" smtClean="0">
                <a:solidFill>
                  <a:srgbClr val="C0504D">
                    <a:lumMod val="75000"/>
                  </a:srgbClr>
                </a:solidFill>
                <a:latin typeface="Constantia" pitchFamily="18" charset="0"/>
              </a:rPr>
              <a:t>Вновь </a:t>
            </a:r>
            <a:r>
              <a:rPr lang="ru-RU" sz="2400" b="1" dirty="0">
                <a:solidFill>
                  <a:srgbClr val="C0504D">
                    <a:lumMod val="75000"/>
                  </a:srgbClr>
                </a:solidFill>
                <a:latin typeface="Constantia" pitchFamily="18" charset="0"/>
              </a:rPr>
              <a:t>открыл </a:t>
            </a:r>
            <a:endParaRPr lang="ru-RU" sz="2400" b="1" dirty="0" smtClean="0">
              <a:solidFill>
                <a:srgbClr val="C0504D">
                  <a:lumMod val="75000"/>
                </a:srgbClr>
              </a:solidFill>
              <a:latin typeface="Constantia" pitchFamily="18" charset="0"/>
            </a:endParaRPr>
          </a:p>
          <a:p>
            <a:pPr lvl="0" algn="ctr"/>
            <a:r>
              <a:rPr lang="ru-RU" sz="2400" b="1" dirty="0" smtClean="0">
                <a:solidFill>
                  <a:srgbClr val="C0504D">
                    <a:lumMod val="75000"/>
                  </a:srgbClr>
                </a:solidFill>
                <a:latin typeface="Constantia" pitchFamily="18" charset="0"/>
              </a:rPr>
              <a:t>аттракционы!</a:t>
            </a:r>
            <a:endParaRPr lang="ru-RU" sz="2400" b="1" dirty="0">
              <a:solidFill>
                <a:srgbClr val="C0504D">
                  <a:lumMod val="75000"/>
                </a:srgbClr>
              </a:solidFill>
              <a:latin typeface="Constantia" pitchFamily="18" charset="0"/>
            </a:endParaRPr>
          </a:p>
        </p:txBody>
      </p:sp>
      <p:pic>
        <p:nvPicPr>
          <p:cNvPr id="6146" name="Picture 2" descr="I:\новоуральск для детей\парк культуры и отдыха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92"/>
          <a:stretch/>
        </p:blipFill>
        <p:spPr bwMode="auto">
          <a:xfrm>
            <a:off x="251520" y="2104729"/>
            <a:ext cx="3744416" cy="2632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104729"/>
            <a:ext cx="3975003" cy="2650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89841" y="5405010"/>
            <a:ext cx="14677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Constantia" pitchFamily="18" charset="0"/>
              </a:rPr>
              <a:t>50 - е годы</a:t>
            </a:r>
            <a:endParaRPr lang="ru-RU" sz="2000" b="1" dirty="0">
              <a:solidFill>
                <a:srgbClr val="002060"/>
              </a:solidFill>
              <a:latin typeface="Constant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72200" y="5405010"/>
            <a:ext cx="1523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Constantia" pitchFamily="18" charset="0"/>
              </a:rPr>
              <a:t>80 – е годы</a:t>
            </a:r>
            <a:endParaRPr lang="ru-RU" sz="2000" b="1" dirty="0">
              <a:solidFill>
                <a:srgbClr val="002060"/>
              </a:solidFill>
              <a:latin typeface="Constantia" pitchFamily="18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988" y="4581128"/>
            <a:ext cx="1724025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756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36" y="-15987"/>
            <a:ext cx="9173135" cy="687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Лента лицом вниз 6"/>
          <p:cNvSpPr/>
          <p:nvPr/>
        </p:nvSpPr>
        <p:spPr>
          <a:xfrm>
            <a:off x="323527" y="188638"/>
            <a:ext cx="8424937" cy="1800202"/>
          </a:xfrm>
          <a:prstGeom prst="ribbon">
            <a:avLst>
              <a:gd name="adj1" fmla="val 12631"/>
              <a:gd name="adj2" fmla="val 55508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400" b="1" dirty="0">
                <a:solidFill>
                  <a:srgbClr val="C0504D">
                    <a:lumMod val="75000"/>
                  </a:srgbClr>
                </a:solidFill>
                <a:latin typeface="Constantia" pitchFamily="18" charset="0"/>
              </a:rPr>
              <a:t>Вы </a:t>
            </a:r>
            <a:r>
              <a:rPr lang="ru-RU" sz="2400" b="1" dirty="0" err="1">
                <a:solidFill>
                  <a:srgbClr val="C0504D">
                    <a:lumMod val="75000"/>
                  </a:srgbClr>
                </a:solidFill>
                <a:latin typeface="Constantia" pitchFamily="18" charset="0"/>
              </a:rPr>
              <a:t>видали</a:t>
            </a:r>
            <a:r>
              <a:rPr lang="ru-RU" sz="2400" b="1" dirty="0">
                <a:solidFill>
                  <a:srgbClr val="C0504D">
                    <a:lumMod val="75000"/>
                  </a:srgbClr>
                </a:solidFill>
                <a:latin typeface="Constantia" pitchFamily="18" charset="0"/>
              </a:rPr>
              <a:t> это чудо?</a:t>
            </a:r>
          </a:p>
          <a:p>
            <a:pPr lvl="0" algn="ctr"/>
            <a:r>
              <a:rPr lang="ru-RU" sz="2400" b="1" dirty="0">
                <a:solidFill>
                  <a:srgbClr val="C0504D">
                    <a:lumMod val="75000"/>
                  </a:srgbClr>
                </a:solidFill>
                <a:latin typeface="Constantia" pitchFamily="18" charset="0"/>
              </a:rPr>
              <a:t>Столб воды из ниоткуда!</a:t>
            </a:r>
          </a:p>
          <a:p>
            <a:pPr lvl="0" algn="ctr"/>
            <a:r>
              <a:rPr lang="ru-RU" sz="2400" b="1" dirty="0">
                <a:solidFill>
                  <a:srgbClr val="C0504D">
                    <a:lumMod val="75000"/>
                  </a:srgbClr>
                </a:solidFill>
                <a:latin typeface="Constantia" pitchFamily="18" charset="0"/>
              </a:rPr>
              <a:t>Улетает в никуда</a:t>
            </a:r>
          </a:p>
          <a:p>
            <a:pPr lvl="0" algn="ctr"/>
            <a:r>
              <a:rPr lang="ru-RU" sz="2400" b="1" dirty="0">
                <a:solidFill>
                  <a:srgbClr val="C0504D">
                    <a:lumMod val="75000"/>
                  </a:srgbClr>
                </a:solidFill>
                <a:latin typeface="Constantia" pitchFamily="18" charset="0"/>
              </a:rPr>
              <a:t>Невесомая вода!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02" r="17584" b="2946"/>
          <a:stretch/>
        </p:blipFill>
        <p:spPr bwMode="auto">
          <a:xfrm>
            <a:off x="467544" y="2348880"/>
            <a:ext cx="5326752" cy="2406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I:\новоуральск для детей\фонттан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068960"/>
            <a:ext cx="3675067" cy="3036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55" b="95319" l="9729" r="897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869160"/>
            <a:ext cx="2338015" cy="1752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422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36" y="-15987"/>
            <a:ext cx="9173135" cy="687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Лента лицом вниз 6"/>
          <p:cNvSpPr/>
          <p:nvPr/>
        </p:nvSpPr>
        <p:spPr>
          <a:xfrm>
            <a:off x="323527" y="188638"/>
            <a:ext cx="8424937" cy="1728194"/>
          </a:xfrm>
          <a:prstGeom prst="ribbon">
            <a:avLst>
              <a:gd name="adj1" fmla="val 12631"/>
              <a:gd name="adj2" fmla="val 54212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400" b="1" dirty="0">
                <a:solidFill>
                  <a:srgbClr val="C0504D">
                    <a:lumMod val="75000"/>
                  </a:srgbClr>
                </a:solidFill>
                <a:latin typeface="Constantia" pitchFamily="18" charset="0"/>
              </a:rPr>
              <a:t>Стоит она пушистая,</a:t>
            </a:r>
          </a:p>
          <a:p>
            <a:pPr lvl="0" algn="ctr"/>
            <a:r>
              <a:rPr lang="ru-RU" sz="2400" b="1" dirty="0">
                <a:solidFill>
                  <a:srgbClr val="C0504D">
                    <a:lumMod val="75000"/>
                  </a:srgbClr>
                </a:solidFill>
                <a:latin typeface="Constantia" pitchFamily="18" charset="0"/>
              </a:rPr>
              <a:t>От снега серебристая!</a:t>
            </a:r>
          </a:p>
          <a:p>
            <a:pPr lvl="0" algn="ctr"/>
            <a:r>
              <a:rPr lang="ru-RU" sz="2400" b="1" dirty="0">
                <a:solidFill>
                  <a:srgbClr val="C0504D">
                    <a:lumMod val="75000"/>
                  </a:srgbClr>
                </a:solidFill>
                <a:latin typeface="Constantia" pitchFamily="18" charset="0"/>
              </a:rPr>
              <a:t>Красивые иголки</a:t>
            </a:r>
          </a:p>
          <a:p>
            <a:pPr lvl="0" algn="ctr"/>
            <a:r>
              <a:rPr lang="ru-RU" sz="2400" b="1" dirty="0">
                <a:solidFill>
                  <a:srgbClr val="C0504D">
                    <a:lumMod val="75000"/>
                  </a:srgbClr>
                </a:solidFill>
                <a:latin typeface="Constantia" pitchFamily="18" charset="0"/>
              </a:rPr>
              <a:t>У новогодней </a:t>
            </a:r>
            <a:r>
              <a:rPr lang="ru-RU" sz="2400" b="1" dirty="0" smtClean="0">
                <a:solidFill>
                  <a:srgbClr val="C0504D">
                    <a:lumMod val="75000"/>
                  </a:srgbClr>
                </a:solidFill>
                <a:latin typeface="Constantia" pitchFamily="18" charset="0"/>
              </a:rPr>
              <a:t>ёлки!</a:t>
            </a:r>
            <a:endParaRPr lang="ru-RU" sz="2400" b="1" dirty="0">
              <a:solidFill>
                <a:srgbClr val="C0504D">
                  <a:lumMod val="75000"/>
                </a:srgbClr>
              </a:solidFill>
              <a:latin typeface="Constantia" pitchFamily="18" charset="0"/>
            </a:endParaRPr>
          </a:p>
        </p:txBody>
      </p:sp>
      <p:pic>
        <p:nvPicPr>
          <p:cNvPr id="8194" name="Picture 2" descr="I:\новоуральск для детей\елка - автозаводская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02" y="2205871"/>
            <a:ext cx="3240360" cy="2430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I:\новоуральск для детей\елка 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970" y="2205871"/>
            <a:ext cx="3370494" cy="2455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1"/>
          <a:stretch/>
        </p:blipFill>
        <p:spPr bwMode="auto">
          <a:xfrm>
            <a:off x="3560871" y="3284984"/>
            <a:ext cx="2160240" cy="3086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055412"/>
            <a:ext cx="1512168" cy="1575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82" b="96416" l="1986" r="94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5100045"/>
            <a:ext cx="1321089" cy="1312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970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674</TotalTime>
  <Words>249</Words>
  <Application>Microsoft Office PowerPoint</Application>
  <PresentationFormat>Экран (4:3)</PresentationFormat>
  <Paragraphs>54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МБОУ СОШ 56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Попова НМ</cp:lastModifiedBy>
  <cp:revision>29</cp:revision>
  <dcterms:created xsi:type="dcterms:W3CDTF">2017-05-16T07:09:04Z</dcterms:created>
  <dcterms:modified xsi:type="dcterms:W3CDTF">2017-05-17T07:03:19Z</dcterms:modified>
</cp:coreProperties>
</file>